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7" r:id="rId4"/>
    <p:sldId id="276" r:id="rId5"/>
    <p:sldId id="298" r:id="rId6"/>
    <p:sldId id="278" r:id="rId7"/>
    <p:sldId id="279" r:id="rId8"/>
    <p:sldId id="269" r:id="rId9"/>
    <p:sldId id="263" r:id="rId10"/>
    <p:sldId id="261" r:id="rId11"/>
    <p:sldId id="299" r:id="rId12"/>
    <p:sldId id="273" r:id="rId13"/>
    <p:sldId id="275" r:id="rId14"/>
    <p:sldId id="264" r:id="rId15"/>
    <p:sldId id="262" r:id="rId16"/>
    <p:sldId id="282" r:id="rId17"/>
    <p:sldId id="283" r:id="rId18"/>
    <p:sldId id="284" r:id="rId19"/>
    <p:sldId id="286" r:id="rId20"/>
    <p:sldId id="281" r:id="rId21"/>
    <p:sldId id="287" r:id="rId22"/>
    <p:sldId id="280" r:id="rId23"/>
    <p:sldId id="288" r:id="rId24"/>
    <p:sldId id="291" r:id="rId25"/>
    <p:sldId id="265" r:id="rId26"/>
    <p:sldId id="296" r:id="rId27"/>
    <p:sldId id="297" r:id="rId28"/>
    <p:sldId id="295" r:id="rId29"/>
    <p:sldId id="274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4660"/>
  </p:normalViewPr>
  <p:slideViewPr>
    <p:cSldViewPr>
      <p:cViewPr varScale="1">
        <p:scale>
          <a:sx n="94" d="100"/>
          <a:sy n="94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1D3C93-E591-48B2-BD56-4509DF0732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39FC1-D233-454F-AFFC-5F014D204A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F0C7A-5C1F-4B18-B771-5E34D1E9DA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C21327-E713-4A8B-A29D-5E43575905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02BB9-2F74-4196-97D7-DE20487BA4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E86EF-531B-4B6F-A738-67DCFBA625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A340-632B-4741-872F-33B0FED26A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25545-CCB2-4164-A83B-0517CD7DFB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E4DF-806D-4F73-9072-9A89F56F47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FE8C7-6BBB-45A5-A7D7-6C8E58634E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00418-7168-4560-875F-8C695F19B5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7FB2E-0AC8-4016-A7AD-7FBD84ACB5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F2557A1-F4DE-4F9C-B6C4-F234A16818F3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atistics.org/blog/index.php?v=date/2009/Oct/26/t1256547982lxacofnhrqf7g7w.ht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 smtClean="0"/>
              <a:t>Teaching Statistics to Psychology Students using Reproducible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/>
              <a:t>Computing package RC and supporting Peer Review Framework</a:t>
            </a:r>
            <a:endParaRPr lang="en-GB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3963"/>
            <a:ext cx="6400800" cy="1417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Ian </a:t>
            </a:r>
            <a:r>
              <a:rPr lang="en-GB" sz="2800" dirty="0" smtClean="0"/>
              <a:t>Holliday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(Aston University, UK)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Patrick Wessa 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(</a:t>
            </a:r>
            <a:r>
              <a:rPr lang="en-GB" sz="2800" dirty="0"/>
              <a:t>K.U. </a:t>
            </a:r>
            <a:r>
              <a:rPr lang="en-GB" sz="2800" dirty="0" smtClean="0"/>
              <a:t>Leuven, Belgium)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Compendiums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Documents that allow us to preserve, reproduce, and re-use the results of data analysis.</a:t>
            </a:r>
          </a:p>
          <a:p>
            <a:pPr lvl="1"/>
            <a:r>
              <a:rPr lang="en-GB" dirty="0"/>
              <a:t>Data can be preserved and shared through the </a:t>
            </a:r>
            <a:r>
              <a:rPr lang="en-GB" dirty="0" smtClean="0"/>
              <a:t>internet.</a:t>
            </a:r>
            <a:endParaRPr lang="en-GB" dirty="0"/>
          </a:p>
          <a:p>
            <a:pPr lvl="1"/>
            <a:r>
              <a:rPr lang="en-GB" dirty="0"/>
              <a:t>Analysis can be studied and checked by other </a:t>
            </a:r>
            <a:r>
              <a:rPr lang="en-GB" dirty="0" smtClean="0"/>
              <a:t>researchers.</a:t>
            </a:r>
            <a:endParaRPr lang="en-GB" dirty="0"/>
          </a:p>
          <a:p>
            <a:pPr lvl="1"/>
            <a:r>
              <a:rPr lang="en-GB" dirty="0"/>
              <a:t>New compendiums can be created to communicate new </a:t>
            </a:r>
            <a:r>
              <a:rPr lang="en-GB" dirty="0" smtClean="0"/>
              <a:t>findings.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‘Classical’ vs. RC Compendium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'classical</a:t>
            </a:r>
            <a:r>
              <a:rPr lang="en-GB" dirty="0" smtClean="0"/>
              <a:t>' compendium </a:t>
            </a:r>
            <a:endParaRPr lang="en-GB" dirty="0" smtClean="0"/>
          </a:p>
          <a:p>
            <a:pPr lvl="1"/>
            <a:r>
              <a:rPr lang="en-GB" dirty="0" smtClean="0"/>
              <a:t>Typically a </a:t>
            </a:r>
            <a:r>
              <a:rPr lang="en-GB" dirty="0" smtClean="0"/>
              <a:t>zip file </a:t>
            </a:r>
            <a:r>
              <a:rPr lang="en-GB" dirty="0" smtClean="0"/>
              <a:t>with</a:t>
            </a:r>
          </a:p>
          <a:p>
            <a:pPr lvl="2"/>
            <a:r>
              <a:rPr lang="en-GB" dirty="0" smtClean="0"/>
              <a:t>data files</a:t>
            </a:r>
          </a:p>
          <a:p>
            <a:pPr lvl="2"/>
            <a:r>
              <a:rPr lang="en-GB" dirty="0" smtClean="0"/>
              <a:t>R scripts</a:t>
            </a:r>
          </a:p>
          <a:p>
            <a:pPr lvl="2"/>
            <a:r>
              <a:rPr lang="en-GB" dirty="0" err="1" smtClean="0"/>
              <a:t>Sweave</a:t>
            </a:r>
            <a:r>
              <a:rPr lang="en-GB" dirty="0" smtClean="0"/>
              <a:t> documents ...</a:t>
            </a:r>
          </a:p>
          <a:p>
            <a:r>
              <a:rPr lang="en-GB" dirty="0" smtClean="0"/>
              <a:t>RC </a:t>
            </a:r>
            <a:r>
              <a:rPr lang="en-GB" dirty="0" smtClean="0"/>
              <a:t>compendium </a:t>
            </a:r>
            <a:endParaRPr lang="en-GB" dirty="0" smtClean="0"/>
          </a:p>
          <a:p>
            <a:pPr lvl="1"/>
            <a:r>
              <a:rPr lang="en-GB" dirty="0" smtClean="0"/>
              <a:t>Simple document form (ODF, PDF, .doc..) </a:t>
            </a:r>
          </a:p>
          <a:p>
            <a:pPr lvl="2"/>
            <a:r>
              <a:rPr lang="en-GB" dirty="0" smtClean="0"/>
              <a:t>Containing links </a:t>
            </a:r>
            <a:r>
              <a:rPr lang="en-GB" dirty="0" smtClean="0"/>
              <a:t>to remotely stored </a:t>
            </a:r>
            <a:r>
              <a:rPr lang="en-GB" dirty="0" smtClean="0"/>
              <a:t>computations.</a:t>
            </a:r>
          </a:p>
          <a:p>
            <a:pPr lvl="2"/>
            <a:r>
              <a:rPr lang="en-GB" dirty="0" smtClean="0"/>
              <a:t>Accessed via any browser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0825" y="649128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Wessa 2009</a:t>
            </a:r>
          </a:p>
        </p:txBody>
      </p:sp>
      <p:pic>
        <p:nvPicPr>
          <p:cNvPr id="22535" name="Picture 7" descr="R-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888"/>
            <a:ext cx="8496300" cy="637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Features of the Compendium Platform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Any computation that is created within the R Framework can be easily archived in the repository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there is no need for students to keep track of the data, the model parameters, or the underlying statistical software code;</a:t>
            </a:r>
          </a:p>
          <a:p>
            <a:pPr>
              <a:lnSpc>
                <a:spcPct val="90000"/>
              </a:lnSpc>
            </a:pPr>
            <a:r>
              <a:rPr lang="en-GB" sz="2400"/>
              <a:t>Any user who visits the unique URL of an archived computation is able to instantly reproduce the computation or reuse it for further analysis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only an internet browser (and an active connection) is required to use the repository;</a:t>
            </a:r>
          </a:p>
          <a:p>
            <a:pPr>
              <a:lnSpc>
                <a:spcPct val="90000"/>
              </a:lnSpc>
            </a:pPr>
            <a:r>
              <a:rPr lang="en-GB" sz="2400"/>
              <a:t>Educators and researchers are able to retrieve data for research purposes.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649128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Wessa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Students Do.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627313" y="1412875"/>
            <a:ext cx="1655762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Assignment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292725" y="1412875"/>
            <a:ext cx="1655763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Reproduce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588125" y="3141663"/>
            <a:ext cx="1655763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Investigate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643438" y="4365625"/>
            <a:ext cx="1655762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Blog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051050" y="4149725"/>
            <a:ext cx="1655763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Report</a:t>
            </a:r>
          </a:p>
        </p:txBody>
      </p:sp>
      <p:cxnSp>
        <p:nvCxnSpPr>
          <p:cNvPr id="13320" name="AutoShape 8"/>
          <p:cNvCxnSpPr>
            <a:cxnSpLocks noChangeShapeType="1"/>
            <a:stCxn id="13315" idx="7"/>
            <a:endCxn id="13316" idx="1"/>
          </p:cNvCxnSpPr>
          <p:nvPr/>
        </p:nvCxnSpPr>
        <p:spPr bwMode="auto">
          <a:xfrm rot="5400000" flipV="1">
            <a:off x="4787107" y="865981"/>
            <a:ext cx="1588" cy="1495425"/>
          </a:xfrm>
          <a:prstGeom prst="curvedConnector3">
            <a:avLst>
              <a:gd name="adj1" fmla="val -270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1" name="AutoShape 9"/>
          <p:cNvCxnSpPr>
            <a:cxnSpLocks noChangeShapeType="1"/>
            <a:stCxn id="13316" idx="6"/>
            <a:endCxn id="13317" idx="7"/>
          </p:cNvCxnSpPr>
          <p:nvPr/>
        </p:nvCxnSpPr>
        <p:spPr bwMode="auto">
          <a:xfrm>
            <a:off x="6948488" y="2097088"/>
            <a:ext cx="1052512" cy="12446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2" name="AutoShape 10"/>
          <p:cNvCxnSpPr>
            <a:cxnSpLocks noChangeShapeType="1"/>
            <a:stCxn id="13317" idx="4"/>
            <a:endCxn id="13318" idx="6"/>
          </p:cNvCxnSpPr>
          <p:nvPr/>
        </p:nvCxnSpPr>
        <p:spPr bwMode="auto">
          <a:xfrm rot="5400000">
            <a:off x="6606381" y="4202907"/>
            <a:ext cx="503237" cy="11176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3" name="AutoShape 11"/>
          <p:cNvCxnSpPr>
            <a:cxnSpLocks noChangeShapeType="1"/>
            <a:stCxn id="13318" idx="3"/>
            <a:endCxn id="13319" idx="5"/>
          </p:cNvCxnSpPr>
          <p:nvPr/>
        </p:nvCxnSpPr>
        <p:spPr bwMode="auto">
          <a:xfrm rot="16200000" flipV="1">
            <a:off x="4098131" y="4683919"/>
            <a:ext cx="153988" cy="1422400"/>
          </a:xfrm>
          <a:prstGeom prst="curvedConnector3">
            <a:avLst>
              <a:gd name="adj1" fmla="val -271134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4" name="AutoShape 12"/>
          <p:cNvCxnSpPr>
            <a:cxnSpLocks noChangeShapeType="1"/>
            <a:stCxn id="13319" idx="7"/>
            <a:endCxn id="13318" idx="1"/>
          </p:cNvCxnSpPr>
          <p:nvPr/>
        </p:nvCxnSpPr>
        <p:spPr bwMode="auto">
          <a:xfrm rot="5400000" flipV="1">
            <a:off x="4072731" y="3740944"/>
            <a:ext cx="204788" cy="1422400"/>
          </a:xfrm>
          <a:prstGeom prst="curvedConnector3">
            <a:avLst>
              <a:gd name="adj1" fmla="val -209301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5" name="AutoShape 13"/>
          <p:cNvCxnSpPr>
            <a:cxnSpLocks noChangeShapeType="1"/>
            <a:stCxn id="13319" idx="1"/>
            <a:endCxn id="13315" idx="2"/>
          </p:cNvCxnSpPr>
          <p:nvPr/>
        </p:nvCxnSpPr>
        <p:spPr bwMode="auto">
          <a:xfrm rot="16200000">
            <a:off x="1334295" y="3056731"/>
            <a:ext cx="2252662" cy="333375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250825" y="1628775"/>
            <a:ext cx="1655763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Review</a:t>
            </a:r>
          </a:p>
        </p:txBody>
      </p:sp>
      <p:cxnSp>
        <p:nvCxnSpPr>
          <p:cNvPr id="13327" name="AutoShape 15"/>
          <p:cNvCxnSpPr>
            <a:cxnSpLocks noChangeShapeType="1"/>
            <a:stCxn id="13319" idx="2"/>
            <a:endCxn id="13326" idx="3"/>
          </p:cNvCxnSpPr>
          <p:nvPr/>
        </p:nvCxnSpPr>
        <p:spPr bwMode="auto">
          <a:xfrm rot="10800000">
            <a:off x="493713" y="2797175"/>
            <a:ext cx="1557337" cy="2036763"/>
          </a:xfrm>
          <a:prstGeom prst="curvedConnector2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ompendium_snap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5113338" cy="50355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Snapshot of a Workshop Assignment  Compendium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600200"/>
            <a:ext cx="2890837" cy="4495800"/>
          </a:xfrm>
        </p:spPr>
        <p:txBody>
          <a:bodyPr/>
          <a:lstStyle/>
          <a:p>
            <a:r>
              <a:rPr lang="en-GB" sz="2400" dirty="0"/>
              <a:t>Produced in a normal word </a:t>
            </a:r>
            <a:r>
              <a:rPr lang="en-GB" sz="2400" dirty="0" smtClean="0"/>
              <a:t>processor </a:t>
            </a:r>
            <a:r>
              <a:rPr lang="en-GB" sz="2400" dirty="0"/>
              <a:t>(here I’ve made a PDF).</a:t>
            </a:r>
          </a:p>
          <a:p>
            <a:r>
              <a:rPr lang="en-GB" sz="2400" dirty="0"/>
              <a:t>Shows statistical outputs (graph, tables…)</a:t>
            </a:r>
          </a:p>
          <a:p>
            <a:r>
              <a:rPr lang="en-GB" sz="2400" dirty="0"/>
              <a:t>Has links to the blogged analysis.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0825" y="1412875"/>
            <a:ext cx="5329238" cy="7191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76375" y="2205038"/>
            <a:ext cx="3024188" cy="19446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16013" y="4149725"/>
            <a:ext cx="1584325" cy="3603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24525" y="5661025"/>
            <a:ext cx="3024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hlinkClick r:id="rId3"/>
              </a:rPr>
              <a:t>http://www.freestatistics.org/blog/index.php?v=date/2009/Oct/26/t1256547982lxacofnhrqf7g7w.htm/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9" grpId="0" animBg="1"/>
      <p:bldP spid="11270" grpId="0" animBg="1"/>
      <p:bldP spid="112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are_compendium_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8064500" cy="3541712"/>
          </a:xfrm>
          <a:prstGeom prst="rect">
            <a:avLst/>
          </a:prstGeom>
          <a:noFill/>
        </p:spPr>
      </p:pic>
      <p:sp>
        <p:nvSpPr>
          <p:cNvPr id="368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Blogged Computation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941888"/>
            <a:ext cx="8229600" cy="2019300"/>
          </a:xfrm>
        </p:spPr>
        <p:txBody>
          <a:bodyPr/>
          <a:lstStyle/>
          <a:p>
            <a:r>
              <a:rPr lang="en-GB"/>
              <a:t>Unique blog URL to Reproducible Content</a:t>
            </a:r>
          </a:p>
          <a:p>
            <a:r>
              <a:rPr lang="en-GB"/>
              <a:t>Citeable work – also for students!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835150" y="1557338"/>
            <a:ext cx="3529013" cy="3603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50825" y="3286125"/>
            <a:ext cx="8353425" cy="3603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ARE_blog_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497888" cy="6383337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651500" y="3500438"/>
            <a:ext cx="2881313" cy="1328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</a:rPr>
              <a:t>Data for the reproduced computations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</a:rPr>
              <a:t>Can paste in data for new analysis e.g. from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ARE_compendium_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80400" cy="6219825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3" y="1628775"/>
            <a:ext cx="2098675" cy="4495800"/>
          </a:xfrm>
        </p:spPr>
        <p:txBody>
          <a:bodyPr/>
          <a:lstStyle/>
          <a:p>
            <a:r>
              <a:rPr lang="en-GB" sz="1800" dirty="0"/>
              <a:t>Shows the reproduced </a:t>
            </a:r>
            <a:r>
              <a:rPr lang="en-GB" sz="1800" dirty="0" smtClean="0"/>
              <a:t>analysis.</a:t>
            </a:r>
            <a:endParaRPr lang="en-GB" sz="1800" dirty="0"/>
          </a:p>
          <a:p>
            <a:r>
              <a:rPr lang="en-GB" sz="1800" dirty="0"/>
              <a:t>Computation is recomputed externally by </a:t>
            </a:r>
            <a:r>
              <a:rPr lang="en-GB" sz="1800" dirty="0" smtClean="0"/>
              <a:t>wessa.net </a:t>
            </a:r>
            <a:r>
              <a:rPr lang="en-GB" sz="1800" dirty="0"/>
              <a:t>R </a:t>
            </a:r>
            <a:r>
              <a:rPr lang="en-GB" sz="1800" dirty="0" smtClean="0"/>
              <a:t>servers.</a:t>
            </a:r>
            <a:endParaRPr lang="en-GB" sz="1800" dirty="0"/>
          </a:p>
          <a:p>
            <a:r>
              <a:rPr lang="en-GB" sz="1800" dirty="0"/>
              <a:t>Enables  modification and exploration using controls on the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ARE_blog_code_and_comp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521700" cy="6402388"/>
          </a:xfrm>
          <a:prstGeom prst="rect">
            <a:avLst/>
          </a:prstGeom>
          <a:noFill/>
        </p:spPr>
      </p:pic>
      <p:sp>
        <p:nvSpPr>
          <p:cNvPr id="450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732588" y="1600200"/>
            <a:ext cx="1954212" cy="4495800"/>
          </a:xfrm>
        </p:spPr>
        <p:txBody>
          <a:bodyPr/>
          <a:lstStyle/>
          <a:p>
            <a:r>
              <a:rPr lang="en-GB" sz="1800" dirty="0"/>
              <a:t>Code is shown and can be modified or re-used in new </a:t>
            </a:r>
            <a:r>
              <a:rPr lang="en-GB" sz="1800" dirty="0" smtClean="0"/>
              <a:t>modules.</a:t>
            </a:r>
            <a:endParaRPr lang="en-GB" sz="1800" dirty="0"/>
          </a:p>
          <a:p>
            <a:r>
              <a:rPr lang="en-GB" sz="1800" dirty="0"/>
              <a:t>Blogged Analysis reproduced by </a:t>
            </a:r>
            <a:r>
              <a:rPr lang="en-GB" sz="1800" dirty="0" smtClean="0"/>
              <a:t>re-computing.</a:t>
            </a:r>
            <a:endParaRPr lang="en-GB" sz="1800" dirty="0"/>
          </a:p>
          <a:p>
            <a:r>
              <a:rPr lang="en-GB" sz="1800" dirty="0"/>
              <a:t>Changes to analysis computed then blogged.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908175" y="2205038"/>
            <a:ext cx="3673475" cy="22320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276600" y="4724400"/>
            <a:ext cx="863600" cy="3603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uiExpand="1" build="p"/>
      <p:bldP spid="45064" grpId="0" animBg="1"/>
      <p:bldP spid="450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Statistics is a requirement of the BPS </a:t>
            </a:r>
            <a:r>
              <a:rPr lang="en-GB" sz="2400" dirty="0" smtClean="0"/>
              <a:t>GBR (British Psychological Society Graduate Basis for </a:t>
            </a:r>
            <a:r>
              <a:rPr lang="en-GB" sz="2400" dirty="0" err="1" smtClean="0"/>
              <a:t>Chartership</a:t>
            </a:r>
            <a:r>
              <a:rPr lang="en-GB" sz="2400" dirty="0" smtClean="0"/>
              <a:t> – the </a:t>
            </a:r>
            <a:r>
              <a:rPr lang="en-GB" sz="2400" dirty="0"/>
              <a:t>first stage towards professional </a:t>
            </a:r>
            <a:r>
              <a:rPr lang="en-GB" sz="2400" dirty="0" smtClean="0"/>
              <a:t>status).</a:t>
            </a:r>
            <a:endParaRPr lang="en-GB" sz="2400" dirty="0"/>
          </a:p>
          <a:p>
            <a:r>
              <a:rPr lang="en-GB" sz="2400" dirty="0"/>
              <a:t>Undergraduate course </a:t>
            </a:r>
            <a:r>
              <a:rPr lang="en-GB" sz="2400" dirty="0" smtClean="0"/>
              <a:t>typically include </a:t>
            </a:r>
            <a:r>
              <a:rPr lang="en-GB" sz="2400" dirty="0"/>
              <a:t>20 credit modules in stats </a:t>
            </a:r>
            <a:r>
              <a:rPr lang="en-GB" sz="2400" dirty="0" smtClean="0"/>
              <a:t>in both </a:t>
            </a:r>
            <a:r>
              <a:rPr lang="en-GB" sz="2400" dirty="0"/>
              <a:t>years 1 and </a:t>
            </a:r>
            <a:r>
              <a:rPr lang="en-GB" sz="2400" dirty="0" smtClean="0"/>
              <a:t>2 (1/6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.)</a:t>
            </a:r>
            <a:endParaRPr lang="en-GB" sz="2400" dirty="0"/>
          </a:p>
          <a:p>
            <a:r>
              <a:rPr lang="en-GB" sz="2400" dirty="0"/>
              <a:t>Final year </a:t>
            </a:r>
            <a:r>
              <a:rPr lang="en-GB" sz="2400" dirty="0" smtClean="0"/>
              <a:t>must include an experimental research </a:t>
            </a:r>
            <a:r>
              <a:rPr lang="en-GB" sz="2400" dirty="0"/>
              <a:t>project work </a:t>
            </a:r>
            <a:r>
              <a:rPr lang="en-GB" sz="2400" dirty="0" smtClean="0"/>
              <a:t>( typically 30 credits = 1/4)</a:t>
            </a:r>
            <a:endParaRPr lang="en-GB" sz="2400" dirty="0"/>
          </a:p>
          <a:p>
            <a:r>
              <a:rPr lang="en-GB" sz="2400" dirty="0"/>
              <a:t>Many student’s still struggle with stats: final year dissertations reveal many students have a poor grasp of basic stats </a:t>
            </a:r>
            <a:r>
              <a:rPr lang="en-GB" sz="2400" dirty="0" smtClean="0"/>
              <a:t>concepts</a:t>
            </a:r>
          </a:p>
          <a:p>
            <a:r>
              <a:rPr lang="en-GB" sz="2400" dirty="0" smtClean="0"/>
              <a:t>Up to 11% of published psychology </a:t>
            </a:r>
            <a:r>
              <a:rPr lang="en-GB" sz="2400" smtClean="0"/>
              <a:t>research articles contain </a:t>
            </a:r>
            <a:r>
              <a:rPr lang="en-GB" sz="2400" dirty="0" smtClean="0"/>
              <a:t>1 or more statistical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47625"/>
            <a:ext cx="90201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Student compendium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972300" y="1412875"/>
            <a:ext cx="21717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Produced in Word </a:t>
            </a:r>
            <a:r>
              <a:rPr lang="en-GB" dirty="0" smtClean="0"/>
              <a:t>or </a:t>
            </a:r>
            <a:r>
              <a:rPr lang="en-GB" dirty="0" err="1" smtClean="0"/>
              <a:t>Oo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Student’s provide links to blogs to support stats interpretation</a:t>
            </a:r>
          </a:p>
        </p:txBody>
      </p:sp>
      <p:pic>
        <p:nvPicPr>
          <p:cNvPr id="47109" name="Picture 5" descr="CARE_student_compen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7031038" cy="4545013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116013" y="4437063"/>
            <a:ext cx="5543550" cy="358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uiExpand="1" build="p"/>
      <p:bldP spid="47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588125" y="1600200"/>
            <a:ext cx="2447925" cy="4495800"/>
          </a:xfrm>
        </p:spPr>
        <p:txBody>
          <a:bodyPr/>
          <a:lstStyle/>
          <a:p>
            <a:r>
              <a:rPr lang="en-GB" sz="2000" dirty="0"/>
              <a:t>Students upload to external review site</a:t>
            </a:r>
          </a:p>
          <a:p>
            <a:r>
              <a:rPr lang="en-GB" sz="2000" dirty="0"/>
              <a:t>We (attempt to!) collect student survey data.</a:t>
            </a:r>
          </a:p>
          <a:p>
            <a:r>
              <a:rPr lang="en-GB" sz="2000" dirty="0"/>
              <a:t>Provide feedback guidance and support messages</a:t>
            </a:r>
          </a:p>
        </p:txBody>
      </p:sp>
      <p:pic>
        <p:nvPicPr>
          <p:cNvPr id="31749" name="Picture 5" descr="Peer_review_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19875" cy="6858000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63713" y="2781300"/>
            <a:ext cx="2663825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908175" y="3357563"/>
            <a:ext cx="3600450" cy="7191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1331913" y="4149725"/>
            <a:ext cx="3024187" cy="2159000"/>
            <a:chOff x="839" y="2614"/>
            <a:chExt cx="1905" cy="1360"/>
          </a:xfrm>
        </p:grpSpPr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1066" y="2614"/>
              <a:ext cx="1678" cy="27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839" y="3385"/>
              <a:ext cx="1678" cy="27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930" y="3702"/>
              <a:ext cx="1678" cy="27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build="p"/>
      <p:bldP spid="31752" grpId="0" uiExpand="1" build="p"/>
      <p:bldP spid="31754" grpId="0" animBg="1"/>
      <p:bldP spid="317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student_review_pa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7874000" cy="5915025"/>
          </a:xfrm>
          <a:prstGeom prst="rect">
            <a:avLst/>
          </a:prstGeom>
          <a:noFill/>
        </p:spPr>
      </p:pic>
      <p:sp>
        <p:nvSpPr>
          <p:cNvPr id="5018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1600200"/>
            <a:ext cx="2746375" cy="4495800"/>
          </a:xfrm>
          <a:solidFill>
            <a:schemeClr val="tx1"/>
          </a:solidFill>
        </p:spPr>
        <p:txBody>
          <a:bodyPr/>
          <a:lstStyle/>
          <a:p>
            <a:r>
              <a:rPr lang="en-GB">
                <a:solidFill>
                  <a:srgbClr val="FF3300"/>
                </a:solidFill>
              </a:rPr>
              <a:t>Student reviews collated and shared anonymously for peer feedback.</a:t>
            </a:r>
          </a:p>
          <a:p>
            <a:r>
              <a:rPr lang="en-GB">
                <a:solidFill>
                  <a:srgbClr val="FF3300"/>
                </a:solidFill>
              </a:rPr>
              <a:t>Stats tracked individually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student_review_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9001125" cy="6762750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732588" y="1600200"/>
            <a:ext cx="19542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Data captured from students is analyzed within the R framework too.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This shows per student performance on several metrics e.g. feedback message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484313"/>
            <a:ext cx="3997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Exam Results and Feedback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Experiment on VLE Design</a:t>
            </a:r>
            <a:endParaRPr lang="en-GB" sz="40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724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819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3732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Traditional VLE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3012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Statistical 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Effect of VLE </a:t>
            </a:r>
            <a:r>
              <a:rPr lang="en-GB" sz="4000" dirty="0" err="1" smtClean="0"/>
              <a:t>DEsign</a:t>
            </a:r>
            <a:endParaRPr lang="en-GB" sz="40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848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7909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275856" y="2060848"/>
            <a:ext cx="79208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308304" y="2132856"/>
            <a:ext cx="79208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3568" y="1196752"/>
            <a:ext cx="7344816" cy="646331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Feedback messages rate is dominant variable: threshold for pass is 118 in year 1 vs. 57 in year 2 -&gt; large increase in efficiency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979712" y="2996952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300192" y="2924944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5576" y="5301208"/>
            <a:ext cx="7344816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 gender bias in year 1 is eliminated in the new design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519772" y="3753036"/>
            <a:ext cx="1728192" cy="1368152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4211960" y="3478108"/>
            <a:ext cx="2204231" cy="1823100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6"/>
          </p:cNvCxnSpPr>
          <p:nvPr/>
        </p:nvCxnSpPr>
        <p:spPr>
          <a:xfrm rot="10800000" flipV="1">
            <a:off x="4067944" y="1844824"/>
            <a:ext cx="1008112" cy="540060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5508104" y="1844824"/>
            <a:ext cx="1800200" cy="504056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Issues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568952" cy="4495800"/>
          </a:xfrm>
        </p:spPr>
        <p:txBody>
          <a:bodyPr/>
          <a:lstStyle/>
          <a:p>
            <a:r>
              <a:rPr lang="en-GB" dirty="0"/>
              <a:t>Course development takes a lot of effort</a:t>
            </a:r>
          </a:p>
          <a:p>
            <a:pPr lvl="1"/>
            <a:r>
              <a:rPr lang="en-GB" dirty="0"/>
              <a:t>But a core of material is now available</a:t>
            </a:r>
          </a:p>
          <a:p>
            <a:r>
              <a:rPr lang="en-GB" dirty="0"/>
              <a:t>Assessment takes a lot of effort</a:t>
            </a:r>
          </a:p>
          <a:p>
            <a:pPr lvl="1"/>
            <a:r>
              <a:rPr lang="en-GB" dirty="0"/>
              <a:t>But on-going feedback important feature</a:t>
            </a:r>
          </a:p>
          <a:p>
            <a:r>
              <a:rPr lang="en-GB" dirty="0"/>
              <a:t>Student resistance to workload</a:t>
            </a:r>
          </a:p>
          <a:p>
            <a:pPr lvl="1"/>
            <a:r>
              <a:rPr lang="en-GB" dirty="0"/>
              <a:t>Actually well-matched to course requirement.</a:t>
            </a:r>
          </a:p>
          <a:p>
            <a:r>
              <a:rPr lang="en-GB" dirty="0"/>
              <a:t>Perceived professional status of </a:t>
            </a:r>
            <a:r>
              <a:rPr lang="en-GB" dirty="0" smtClean="0"/>
              <a:t>SPSS vs. R</a:t>
            </a:r>
            <a:endParaRPr lang="en-GB" dirty="0"/>
          </a:p>
          <a:p>
            <a:pPr lvl="1"/>
            <a:r>
              <a:rPr lang="en-GB" dirty="0"/>
              <a:t>Point is to learn statistics; open source tools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End of Presentation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GAISE*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The American Statistical Association (ASA) GAISE report made six recommendations :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Emphasize statistical literacy and develop statistical thinking 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Use real data 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Stress conceptual understanding rather than mere knowledge of procedures 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Foster active learning in the classroom 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Use technology for developing conceptual understanding and analyzing data 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Use assessments to improve and evaluate student learning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6237288"/>
            <a:ext cx="367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* Guidelines for Assessment and Instruction in Statistics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Garfield et al. (2002) “First Courses in Statistical Science: The Status of Educational Reform Efforts”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“It is one thing to state that statistical thinking and reasoning should be the focus of a course, or should be the desired course outcomes. It is another matter entirely to achieve this…”</a:t>
            </a:r>
          </a:p>
          <a:p>
            <a:r>
              <a:rPr lang="en-GB" sz="2800"/>
              <a:t>“ We believe that appropriate content, a focus on data analysis and real problems, and careful use of high quality technological tools will help students better achieve the suggested course goals and outcomes.”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Enhancing Stats Education with New Technology ‘80s Style</a:t>
            </a:r>
            <a:endParaRPr lang="en-GB" dirty="0"/>
          </a:p>
        </p:txBody>
      </p:sp>
      <p:pic>
        <p:nvPicPr>
          <p:cNvPr id="4" name="Content Placeholder 3" descr="classroomcalculato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5" y="1532458"/>
            <a:ext cx="6002207" cy="44888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The Reform of [Statistics] Pedagogy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Goals: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Higher-order thinking, problem solving, flexible skills applicable to unfamiliar settings.</a:t>
            </a:r>
          </a:p>
          <a:p>
            <a:pPr>
              <a:lnSpc>
                <a:spcPct val="90000"/>
              </a:lnSpc>
            </a:pPr>
            <a:r>
              <a:rPr lang="en-GB" sz="2400" b="1"/>
              <a:t>The old model: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Students learn by absorbing information; a good teacher transfer information clearly and at the right rate.</a:t>
            </a:r>
          </a:p>
          <a:p>
            <a:pPr>
              <a:lnSpc>
                <a:spcPct val="90000"/>
              </a:lnSpc>
            </a:pPr>
            <a:r>
              <a:rPr lang="en-GB" sz="2400" b="1"/>
              <a:t>The new model: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Students learn through their own activities; a good teacher encourages and guides their learning.</a:t>
            </a:r>
          </a:p>
          <a:p>
            <a:pPr>
              <a:lnSpc>
                <a:spcPct val="90000"/>
              </a:lnSpc>
            </a:pPr>
            <a:r>
              <a:rPr lang="en-GB" sz="2400" b="1"/>
              <a:t>What helps learning: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Group work in and out of class; explaining and communicating; frequent rapid feedback; work on problem formulation and open-ended problems.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3850" y="62372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Moore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Encourage “statistical thinking and literacy”.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The ‘professional’s fallacy’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[Psychology] Students </a:t>
            </a:r>
            <a:r>
              <a:rPr lang="en-GB" sz="2000" dirty="0"/>
              <a:t>are not trainee statisticians.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Moore: must abandon "information transfer" and adopt "constructivist" view of learning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Emphasise statistical and conceptual thinking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be data-focussed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be less formulaic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emphasise graphical concepts and automate calculation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foster active learning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because “the most effective learning takes place when content (what we want students to learn), pedagogy (what we do to help them learn), and technology reinforce each other in a balanced manner.” (Moore, 1997).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3850" y="62372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Moore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 new approach to statistics Education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2800" dirty="0"/>
          </a:p>
          <a:p>
            <a:r>
              <a:rPr lang="en-GB" sz="2800" dirty="0"/>
              <a:t>Within the pedagogical paradigm of (social) constructivism permitting:</a:t>
            </a:r>
          </a:p>
          <a:p>
            <a:pPr lvl="1"/>
            <a:r>
              <a:rPr lang="en-GB" sz="2400" dirty="0"/>
              <a:t>Interaction &amp; collaboration via peer </a:t>
            </a:r>
            <a:r>
              <a:rPr lang="en-GB" sz="2400" dirty="0" smtClean="0"/>
              <a:t>review.</a:t>
            </a:r>
            <a:endParaRPr lang="en-GB" sz="2400" dirty="0"/>
          </a:p>
          <a:p>
            <a:pPr lvl="1"/>
            <a:r>
              <a:rPr lang="en-GB" sz="2400" dirty="0" smtClean="0"/>
              <a:t>Experimentation.</a:t>
            </a:r>
            <a:endParaRPr lang="en-GB" sz="2400" dirty="0"/>
          </a:p>
          <a:p>
            <a:r>
              <a:rPr lang="en-GB" sz="2800" dirty="0"/>
              <a:t>Responsibility (social control)</a:t>
            </a:r>
          </a:p>
          <a:p>
            <a:pPr lvl="1"/>
            <a:r>
              <a:rPr lang="en-GB" sz="2400" dirty="0"/>
              <a:t>learning &amp; computing </a:t>
            </a:r>
            <a:r>
              <a:rPr lang="en-GB" sz="2400" dirty="0" smtClean="0"/>
              <a:t>technology.</a:t>
            </a:r>
            <a:endParaRPr lang="en-GB" sz="2400" dirty="0"/>
          </a:p>
          <a:p>
            <a:pPr lvl="1"/>
            <a:r>
              <a:rPr lang="en-GB" sz="2400" dirty="0"/>
              <a:t>we need to Free Statistics of irreproducible </a:t>
            </a:r>
            <a:r>
              <a:rPr lang="en-GB" sz="2400" dirty="0" smtClean="0"/>
              <a:t>research.</a:t>
            </a:r>
            <a:endParaRPr lang="en-GB" sz="2400" dirty="0"/>
          </a:p>
          <a:p>
            <a:r>
              <a:rPr lang="en-GB" sz="2800" dirty="0"/>
              <a:t>www.FreeStatistics.org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649128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Wessa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Constructivism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00213"/>
            <a:ext cx="63373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292600"/>
            <a:ext cx="63373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19250" y="39338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Individual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63713" y="126841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Social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77050" y="57340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Smith, 1998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6659563" y="3068638"/>
            <a:ext cx="504825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716017" y="3573463"/>
            <a:ext cx="3456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Data Sharing and Peer </a:t>
            </a:r>
            <a:r>
              <a:rPr lang="en-GB" dirty="0" smtClean="0"/>
              <a:t>reviewing via compendiums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1271</TotalTime>
  <Words>1058</Words>
  <Application>Microsoft Office PowerPoint</Application>
  <PresentationFormat>On-screen Show (4:3)</PresentationFormat>
  <Paragraphs>133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Mountain Top</vt:lpstr>
      <vt:lpstr>Teaching Statistics to Psychology Students using Reproducible Computing package RC and supporting Peer Review Framework</vt:lpstr>
      <vt:lpstr>Background</vt:lpstr>
      <vt:lpstr>GAISE*</vt:lpstr>
      <vt:lpstr>Garfield et al. (2002) “First Courses in Statistical Science: The Status of Educational Reform Efforts”</vt:lpstr>
      <vt:lpstr>Enhancing Stats Education with New Technology ‘80s Style</vt:lpstr>
      <vt:lpstr>The Reform of [Statistics] Pedagogy</vt:lpstr>
      <vt:lpstr>Encourage “statistical thinking and literacy”.</vt:lpstr>
      <vt:lpstr>A new approach to statistics Education</vt:lpstr>
      <vt:lpstr>Constructivism</vt:lpstr>
      <vt:lpstr>Compendiums </vt:lpstr>
      <vt:lpstr>‘Classical’ vs. RC Compendium </vt:lpstr>
      <vt:lpstr>Slide 12</vt:lpstr>
      <vt:lpstr>Features of the Compendium Platform</vt:lpstr>
      <vt:lpstr>What Students Do.</vt:lpstr>
      <vt:lpstr>Snapshot of a Workshop Assignment  Compendium</vt:lpstr>
      <vt:lpstr>Blogged Computation</vt:lpstr>
      <vt:lpstr>Slide 17</vt:lpstr>
      <vt:lpstr>Slide 18</vt:lpstr>
      <vt:lpstr>Slide 19</vt:lpstr>
      <vt:lpstr>Slide 20</vt:lpstr>
      <vt:lpstr>Student compendium</vt:lpstr>
      <vt:lpstr>Slide 22</vt:lpstr>
      <vt:lpstr>Slide 23</vt:lpstr>
      <vt:lpstr>Slide 24</vt:lpstr>
      <vt:lpstr>Exam Results and Feedback Effort</vt:lpstr>
      <vt:lpstr>Experiment on VLE Design</vt:lpstr>
      <vt:lpstr>Effect of VLE DEsign</vt:lpstr>
      <vt:lpstr>Issues</vt:lpstr>
      <vt:lpstr>End of Presentation</vt:lpstr>
    </vt:vector>
  </TitlesOfParts>
  <Company>Aston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a social constructivist approach to statistics teaching in psychology</dc:title>
  <dc:creator>Holliday</dc:creator>
  <cp:lastModifiedBy>Ian Holliday</cp:lastModifiedBy>
  <cp:revision>30</cp:revision>
  <dcterms:created xsi:type="dcterms:W3CDTF">2010-01-14T08:57:57Z</dcterms:created>
  <dcterms:modified xsi:type="dcterms:W3CDTF">2011-08-10T15:05:21Z</dcterms:modified>
</cp:coreProperties>
</file>